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1"/>
  </p:notesMasterIdLst>
  <p:sldIdLst>
    <p:sldId id="267" r:id="rId2"/>
    <p:sldId id="272" r:id="rId3"/>
    <p:sldId id="275" r:id="rId4"/>
    <p:sldId id="277" r:id="rId5"/>
    <p:sldId id="276" r:id="rId6"/>
    <p:sldId id="273" r:id="rId7"/>
    <p:sldId id="274" r:id="rId8"/>
    <p:sldId id="266" r:id="rId9"/>
    <p:sldId id="265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chiro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036" autoAdjust="0"/>
    <p:restoredTop sz="94638" autoAdjust="0"/>
  </p:normalViewPr>
  <p:slideViewPr>
    <p:cSldViewPr>
      <p:cViewPr varScale="1">
        <p:scale>
          <a:sx n="66" d="100"/>
          <a:sy n="66" d="100"/>
        </p:scale>
        <p:origin x="7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4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3E703-5EE7-4EA3-B8D2-61C7475AACC8}" type="datetimeFigureOut">
              <a:rPr lang="fr-FR" smtClean="0"/>
              <a:pPr/>
              <a:t>01/11/2019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960B8-2DBA-40BB-A6CA-6F8CFBEDA1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960B8-2DBA-40BB-A6CA-6F8CFBEDA12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>
                <a:latin typeface="Arial" pitchFamily="34" charset="0"/>
                <a:cs typeface="Arial" pitchFamily="34" charset="0"/>
              </a:rPr>
              <a:t>Le carton est utilisé dans l'industrie, la grande distribution et le commerce comme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960B8-2DBA-40BB-A6CA-6F8CFBEDA12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32B86BE-94F8-47CB-A611-FFFA5DF989A1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ABD2437-9E13-4FBF-A555-4BFE6E814F7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7FF573-BBE7-411D-AC7A-07360C368FB0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403FE-5B40-4359-9ED9-7786BD8BCB2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F9B1A8-9B46-4F57-ABC2-98172A14792F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5D756-4E34-4B18-993A-0E30653650F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AC581-E7AE-4BE2-B58B-235AD10B3E93}" type="datetimeFigureOut">
              <a:rPr lang="fr-FR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4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BB4BD-29E9-4917-99D5-92C99A8CFE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1424FB-3142-43D8-BA4E-94524454A855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9AF7C-311E-449F-866F-4C9A9F9B93E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C154D2-57C6-414B-AEAA-E073AAAB4A0C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7E5C97-0331-4A26-8F8D-B58B7AA7CDD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CF28BF-7CF8-459C-9ADF-6C3121B095F8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412EE-A745-479B-AEFB-0A890A32EA4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2360D-6995-462F-89F8-3A95D8B67303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975BD-1DC5-4BA8-B84E-3C2485542C1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9D0C9F-92CD-486D-BC6E-8DC19E953B2E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47BAA-881D-4697-A37E-AE5CA2C83FE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23F0DA-A767-4F31-A3F2-C19EB2BA61DE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5F572-2EF1-4AFF-A5AA-3BB984B43F6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D72E320C-EB1F-49DE-9B2A-8E493FA4F22C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D24660-3648-4894-AB8A-62F43E90D56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0A33FD9-606E-4E84-9B22-09075BC8900C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FF5C09C-B5A1-4C09-A58F-1B7805F56D7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6637A5-35FE-4C42-A118-608430538222}" type="datetimeFigureOut">
              <a:rPr lang="fr-FR" smtClean="0"/>
              <a:pPr>
                <a:defRPr/>
              </a:pPr>
              <a:t>01/11/2019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7E8BF57-AD08-47AA-8519-4FE30495294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xampp\htdocs\Duke\COURS\GR3\TITRE%2001%20-%20Valorisation%20du%20papier%20carton\01-3DT01-Valorisation%20du%20papier%20carton\Les%204%20v&#233;rit&#233;s-.m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G:\xampp\htdocs\Duke\COURS\GR3\TITRE%2001%20-%20Valorisation%20du%20papier%20carton\01-3DT01-Valorisation%20du%20papier%20carton\Fili&#232;re%20de%20recyclage%20du%20carton-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TECHNOLOGIE Mars 2013\Groupe ressource 2013\Recyclage du papier carton dans le monde\Photos\carton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000504"/>
            <a:ext cx="4118770" cy="2714644"/>
          </a:xfrm>
          <a:prstGeom prst="rect">
            <a:avLst/>
          </a:prstGeom>
          <a:noFill/>
        </p:spPr>
      </p:pic>
      <p:pic>
        <p:nvPicPr>
          <p:cNvPr id="11266" name="Picture 2" descr="http://redac.univ-tlse2.fr/voisinsdelemonde/images/vdlm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214290"/>
            <a:ext cx="3905250" cy="3238501"/>
          </a:xfrm>
          <a:prstGeom prst="rect">
            <a:avLst/>
          </a:prstGeom>
          <a:noFill/>
        </p:spPr>
      </p:pic>
      <p:sp>
        <p:nvSpPr>
          <p:cNvPr id="18" name="Titre 17"/>
          <p:cNvSpPr>
            <a:spLocks noGrp="1"/>
          </p:cNvSpPr>
          <p:nvPr>
            <p:ph type="ctrTitle"/>
          </p:nvPr>
        </p:nvSpPr>
        <p:spPr>
          <a:xfrm>
            <a:off x="3500430" y="1785927"/>
            <a:ext cx="5516212" cy="235745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Recyclage</a:t>
            </a:r>
            <a:br>
              <a:rPr lang="fr-FR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du papier/carton dans le monde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229725" cy="78581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  <a:t>4 vérités sur le papier</a:t>
            </a:r>
          </a:p>
        </p:txBody>
      </p:sp>
      <p:sp>
        <p:nvSpPr>
          <p:cNvPr id="11268" name="AutoShape 2" descr="I:\Technologie\Groupe ressource\Gestion des d%C3%A9chets en France\images\25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69" name="AutoShape 4" descr="I:\Technologie\Groupe ressource\Gestion des d%C3%A9chets en France\images\25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70" name="AutoShape 6" descr="I:\Technologie\Groupe ressource\Gestion des d%C3%A9chets en France\images\25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71" name="AutoShape 8" descr="I:\Technologie\Groupe ressource\Gestion des d%C3%A9chets en France\images\25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6201" y="5938252"/>
            <a:ext cx="4714955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fr-FR" sz="1600" i="1" dirty="0">
                <a:latin typeface="Arial" pitchFamily="34" charset="0"/>
                <a:cs typeface="Arial" pitchFamily="34" charset="0"/>
              </a:rPr>
              <a:t>Source : COPACEL (</a:t>
            </a:r>
            <a:r>
              <a:rPr lang="fr-FR" sz="1600" i="1" dirty="0" err="1">
                <a:latin typeface="Arial" pitchFamily="34" charset="0"/>
                <a:cs typeface="Arial" pitchFamily="34" charset="0"/>
              </a:rPr>
              <a:t>COnfédération</a:t>
            </a:r>
            <a:r>
              <a:rPr lang="fr-FR" sz="1600" i="1" dirty="0">
                <a:latin typeface="Arial" pitchFamily="34" charset="0"/>
                <a:cs typeface="Arial" pitchFamily="34" charset="0"/>
              </a:rPr>
              <a:t> française</a:t>
            </a:r>
            <a:br>
              <a:rPr lang="fr-FR" sz="1600" i="1" dirty="0">
                <a:latin typeface="Arial" pitchFamily="34" charset="0"/>
                <a:cs typeface="Arial" pitchFamily="34" charset="0"/>
              </a:rPr>
            </a:br>
            <a:r>
              <a:rPr lang="fr-FR" sz="1600" i="1" dirty="0">
                <a:latin typeface="Arial" pitchFamily="34" charset="0"/>
                <a:cs typeface="Arial" pitchFamily="34" charset="0"/>
              </a:rPr>
              <a:t>de l’industrie des </a:t>
            </a:r>
            <a:r>
              <a:rPr lang="fr-FR" sz="1600" i="1" dirty="0" err="1">
                <a:latin typeface="Arial" pitchFamily="34" charset="0"/>
                <a:cs typeface="Arial" pitchFamily="34" charset="0"/>
              </a:rPr>
              <a:t>PApiers</a:t>
            </a:r>
            <a:r>
              <a:rPr lang="fr-FR" sz="1600" i="1" dirty="0">
                <a:latin typeface="Arial" pitchFamily="34" charset="0"/>
                <a:cs typeface="Arial" pitchFamily="34" charset="0"/>
              </a:rPr>
              <a:t>, Cartons et </a:t>
            </a:r>
            <a:r>
              <a:rPr lang="fr-FR" sz="1600" i="1" dirty="0" err="1">
                <a:latin typeface="Arial" pitchFamily="34" charset="0"/>
                <a:cs typeface="Arial" pitchFamily="34" charset="0"/>
              </a:rPr>
              <a:t>cELluloses</a:t>
            </a:r>
            <a:r>
              <a:rPr lang="fr-FR" sz="1600" i="1" dirty="0">
                <a:latin typeface="Arial" pitchFamily="34" charset="0"/>
                <a:cs typeface="Arial" pitchFamily="34" charset="0"/>
              </a:rPr>
              <a:t>)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Les 4 vérités-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00232" y="1428735"/>
            <a:ext cx="5572164" cy="41791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958263" cy="78581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Usages du papier et du carton</a:t>
            </a:r>
          </a:p>
        </p:txBody>
      </p:sp>
      <p:grpSp>
        <p:nvGrpSpPr>
          <p:cNvPr id="3" name="Groupe 15"/>
          <p:cNvGrpSpPr/>
          <p:nvPr/>
        </p:nvGrpSpPr>
        <p:grpSpPr>
          <a:xfrm>
            <a:off x="2500298" y="2420888"/>
            <a:ext cx="4000528" cy="1579616"/>
            <a:chOff x="3049800" y="3000372"/>
            <a:chExt cx="3097183" cy="1285884"/>
          </a:xfrm>
        </p:grpSpPr>
        <p:sp>
          <p:nvSpPr>
            <p:cNvPr id="14" name="Ellipse 13"/>
            <p:cNvSpPr/>
            <p:nvPr/>
          </p:nvSpPr>
          <p:spPr>
            <a:xfrm>
              <a:off x="3286116" y="3000372"/>
              <a:ext cx="2643206" cy="12858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3049800" y="3065022"/>
              <a:ext cx="3097183" cy="112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Usages</a:t>
              </a:r>
              <a:br>
                <a:rPr lang="fr-FR" sz="2800" dirty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fr-FR" sz="28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du papier</a:t>
              </a:r>
              <a:br>
                <a:rPr lang="fr-FR" sz="2800" dirty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fr-FR" sz="28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et du carton</a:t>
              </a:r>
            </a:p>
          </p:txBody>
        </p:sp>
      </p:grpSp>
      <p:grpSp>
        <p:nvGrpSpPr>
          <p:cNvPr id="4" name="Groupe 22"/>
          <p:cNvGrpSpPr/>
          <p:nvPr/>
        </p:nvGrpSpPr>
        <p:grpSpPr>
          <a:xfrm>
            <a:off x="395536" y="1052736"/>
            <a:ext cx="3384376" cy="1296144"/>
            <a:chOff x="395536" y="1484784"/>
            <a:chExt cx="3384376" cy="1296144"/>
          </a:xfrm>
        </p:grpSpPr>
        <p:sp>
          <p:nvSpPr>
            <p:cNvPr id="19" name="Ellipse 18"/>
            <p:cNvSpPr/>
            <p:nvPr/>
          </p:nvSpPr>
          <p:spPr>
            <a:xfrm>
              <a:off x="395536" y="1484784"/>
              <a:ext cx="3240360" cy="129614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611560" y="1700808"/>
              <a:ext cx="3168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fr-FR" dirty="0"/>
                <a:t>INDUSTRIE</a:t>
              </a:r>
            </a:p>
            <a:p>
              <a:pPr>
                <a:buFont typeface="Wingdings" pitchFamily="2" charset="2"/>
                <a:buChar char="§"/>
              </a:pPr>
              <a:r>
                <a:rPr lang="fr-FR" dirty="0"/>
                <a:t>GRANDE DISTRIBUTION</a:t>
              </a:r>
            </a:p>
            <a:p>
              <a:pPr>
                <a:buFont typeface="Wingdings" pitchFamily="2" charset="2"/>
                <a:buChar char="§"/>
              </a:pPr>
              <a:r>
                <a:rPr lang="fr-FR" dirty="0"/>
                <a:t>COMMERCE</a:t>
              </a:r>
            </a:p>
          </p:txBody>
        </p:sp>
      </p:grpSp>
      <p:pic>
        <p:nvPicPr>
          <p:cNvPr id="9224" name="Picture 8" descr="http://static3.editialis.fr/Images/Archives/DA/DA151/Para2224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861048"/>
            <a:ext cx="2384650" cy="1426816"/>
          </a:xfrm>
          <a:prstGeom prst="rect">
            <a:avLst/>
          </a:prstGeom>
          <a:noFill/>
        </p:spPr>
      </p:pic>
      <p:grpSp>
        <p:nvGrpSpPr>
          <p:cNvPr id="5" name="Groupe 27"/>
          <p:cNvGrpSpPr/>
          <p:nvPr/>
        </p:nvGrpSpPr>
        <p:grpSpPr>
          <a:xfrm>
            <a:off x="4000496" y="4990946"/>
            <a:ext cx="3643338" cy="1224136"/>
            <a:chOff x="5797276" y="1556792"/>
            <a:chExt cx="2928958" cy="1224136"/>
          </a:xfrm>
        </p:grpSpPr>
        <p:sp>
          <p:nvSpPr>
            <p:cNvPr id="29" name="Ellipse 28"/>
            <p:cNvSpPr/>
            <p:nvPr/>
          </p:nvSpPr>
          <p:spPr>
            <a:xfrm>
              <a:off x="5868144" y="1556792"/>
              <a:ext cx="2808312" cy="122413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5797276" y="1700808"/>
              <a:ext cx="292895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/>
                <a:t>Emballages et conditionnement</a:t>
              </a:r>
            </a:p>
          </p:txBody>
        </p:sp>
      </p:grpSp>
      <p:pic>
        <p:nvPicPr>
          <p:cNvPr id="10244" name="Picture 4" descr="http://upload.wikimedia.org/wikipedia/commons/thumb/b/b6/FileStack_retouched.jpg/220px-FileStack_retouch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1785926"/>
            <a:ext cx="2095500" cy="1866901"/>
          </a:xfrm>
          <a:prstGeom prst="rect">
            <a:avLst/>
          </a:prstGeom>
          <a:noFill/>
        </p:spPr>
      </p:pic>
      <p:grpSp>
        <p:nvGrpSpPr>
          <p:cNvPr id="6" name="Groupe 23"/>
          <p:cNvGrpSpPr/>
          <p:nvPr/>
        </p:nvGrpSpPr>
        <p:grpSpPr>
          <a:xfrm>
            <a:off x="5786446" y="928670"/>
            <a:ext cx="2928958" cy="1214446"/>
            <a:chOff x="5786446" y="1556792"/>
            <a:chExt cx="2928958" cy="1224136"/>
          </a:xfrm>
        </p:grpSpPr>
        <p:sp>
          <p:nvSpPr>
            <p:cNvPr id="21" name="Ellipse 20"/>
            <p:cNvSpPr/>
            <p:nvPr/>
          </p:nvSpPr>
          <p:spPr>
            <a:xfrm>
              <a:off x="5868144" y="1556792"/>
              <a:ext cx="2808312" cy="122413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5786446" y="1628800"/>
              <a:ext cx="2928958" cy="9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/>
                <a:t>Usage</a:t>
              </a:r>
              <a:br>
                <a:rPr lang="fr-FR" sz="2800" dirty="0"/>
              </a:br>
              <a:r>
                <a:rPr lang="fr-FR" sz="2800" dirty="0"/>
                <a:t>graphique</a:t>
              </a:r>
            </a:p>
          </p:txBody>
        </p:sp>
      </p:grpSp>
      <p:pic>
        <p:nvPicPr>
          <p:cNvPr id="10246" name="Picture 6" descr="http://csimg.webmarchand.com/srv/FR/2800284608157/T/340x340/C/FFFFFF/url/papier-essuie-mains-plia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571744"/>
            <a:ext cx="2024054" cy="2024055"/>
          </a:xfrm>
          <a:prstGeom prst="rect">
            <a:avLst/>
          </a:prstGeom>
          <a:noFill/>
        </p:spPr>
      </p:pic>
      <p:grpSp>
        <p:nvGrpSpPr>
          <p:cNvPr id="7" name="Groupe 24"/>
          <p:cNvGrpSpPr/>
          <p:nvPr/>
        </p:nvGrpSpPr>
        <p:grpSpPr>
          <a:xfrm>
            <a:off x="467544" y="4005064"/>
            <a:ext cx="2808312" cy="1224136"/>
            <a:chOff x="5868144" y="1556792"/>
            <a:chExt cx="2808312" cy="1224136"/>
          </a:xfrm>
        </p:grpSpPr>
        <p:sp>
          <p:nvSpPr>
            <p:cNvPr id="26" name="Ellipse 25"/>
            <p:cNvSpPr/>
            <p:nvPr/>
          </p:nvSpPr>
          <p:spPr>
            <a:xfrm>
              <a:off x="5868144" y="1556792"/>
              <a:ext cx="2808312" cy="122413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6013300" y="1623670"/>
              <a:ext cx="245910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/>
                <a:t>Usage</a:t>
              </a:r>
              <a:br>
                <a:rPr lang="fr-FR" sz="2800" dirty="0"/>
              </a:br>
              <a:r>
                <a:rPr lang="fr-FR" sz="2800" dirty="0"/>
                <a:t>pour l’hygiène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78581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984807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Marché du papier/carton dans le monde</a:t>
            </a:r>
          </a:p>
        </p:txBody>
      </p:sp>
      <p:grpSp>
        <p:nvGrpSpPr>
          <p:cNvPr id="2" name="Groupe 11"/>
          <p:cNvGrpSpPr/>
          <p:nvPr/>
        </p:nvGrpSpPr>
        <p:grpSpPr>
          <a:xfrm>
            <a:off x="530916" y="978703"/>
            <a:ext cx="7877175" cy="4829175"/>
            <a:chOff x="633413" y="908720"/>
            <a:chExt cx="7877175" cy="4829175"/>
          </a:xfrm>
        </p:grpSpPr>
        <p:pic>
          <p:nvPicPr>
            <p:cNvPr id="266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33413" y="908720"/>
              <a:ext cx="7877175" cy="482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ZoneTexte 10"/>
            <p:cNvSpPr txBox="1"/>
            <p:nvPr/>
          </p:nvSpPr>
          <p:spPr>
            <a:xfrm>
              <a:off x="7286644" y="4071942"/>
              <a:ext cx="857256" cy="276999"/>
            </a:xfrm>
            <a:prstGeom prst="rect">
              <a:avLst/>
            </a:prstGeom>
            <a:solidFill>
              <a:srgbClr val="E20000"/>
            </a:solidFill>
          </p:spPr>
          <p:txBody>
            <a:bodyPr wrap="square" rtlCol="0">
              <a:spAutoFit/>
            </a:bodyPr>
            <a:lstStyle/>
            <a:p>
              <a:r>
                <a:rPr lang="fr-FR" sz="1200" b="1" dirty="0" err="1"/>
                <a:t>Australia</a:t>
              </a:r>
              <a:endParaRPr lang="fr-FR" sz="1200" b="1" dirty="0"/>
            </a:p>
          </p:txBody>
        </p:sp>
      </p:grpSp>
      <p:grpSp>
        <p:nvGrpSpPr>
          <p:cNvPr id="4" name="Groupe 6"/>
          <p:cNvGrpSpPr/>
          <p:nvPr/>
        </p:nvGrpSpPr>
        <p:grpSpPr>
          <a:xfrm>
            <a:off x="142844" y="642918"/>
            <a:ext cx="6500858" cy="2857520"/>
            <a:chOff x="3347864" y="4437112"/>
            <a:chExt cx="4464496" cy="2420888"/>
          </a:xfrm>
        </p:grpSpPr>
        <p:sp>
          <p:nvSpPr>
            <p:cNvPr id="5" name="Explosion 1 4"/>
            <p:cNvSpPr/>
            <p:nvPr/>
          </p:nvSpPr>
          <p:spPr>
            <a:xfrm>
              <a:off x="3347864" y="4437112"/>
              <a:ext cx="4464496" cy="2420888"/>
            </a:xfrm>
            <a:prstGeom prst="irregularSeal1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08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4083770" y="5223901"/>
              <a:ext cx="3028896" cy="860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latin typeface="Arial" pitchFamily="34" charset="0"/>
                  <a:cs typeface="Arial" pitchFamily="34" charset="0"/>
                </a:rPr>
                <a:t>En 2009, on a consommé 77 Mt</a:t>
              </a:r>
            </a:p>
            <a:p>
              <a:pPr algn="ctr"/>
              <a:r>
                <a:rPr lang="fr-FR" sz="2000" dirty="0">
                  <a:latin typeface="Arial" pitchFamily="34" charset="0"/>
                  <a:cs typeface="Arial" pitchFamily="34" charset="0"/>
                </a:rPr>
                <a:t>de </a:t>
              </a:r>
              <a:r>
                <a:rPr lang="fr-FR" sz="2000" b="1" dirty="0">
                  <a:latin typeface="Arial" pitchFamily="34" charset="0"/>
                  <a:cs typeface="Arial" pitchFamily="34" charset="0"/>
                </a:rPr>
                <a:t>carton ondulé </a:t>
              </a:r>
              <a:r>
                <a:rPr lang="fr-FR" sz="2000" dirty="0">
                  <a:latin typeface="Arial" pitchFamily="34" charset="0"/>
                  <a:cs typeface="Arial" pitchFamily="34" charset="0"/>
                </a:rPr>
                <a:t>pour une valeur</a:t>
              </a:r>
            </a:p>
            <a:p>
              <a:pPr algn="ctr"/>
              <a:r>
                <a:rPr lang="fr-FR" sz="2000" dirty="0">
                  <a:latin typeface="Arial" pitchFamily="34" charset="0"/>
                  <a:cs typeface="Arial" pitchFamily="34" charset="0"/>
                </a:rPr>
                <a:t>de 82 milliards de dollars us</a:t>
              </a:r>
              <a:endParaRPr lang="fr-FR" sz="2000" dirty="0"/>
            </a:p>
          </p:txBody>
        </p:sp>
      </p:grpSp>
      <p:grpSp>
        <p:nvGrpSpPr>
          <p:cNvPr id="7" name="Groupe 7"/>
          <p:cNvGrpSpPr/>
          <p:nvPr/>
        </p:nvGrpSpPr>
        <p:grpSpPr>
          <a:xfrm>
            <a:off x="4143372" y="3857628"/>
            <a:ext cx="4464496" cy="2849516"/>
            <a:chOff x="3347864" y="4437112"/>
            <a:chExt cx="4464496" cy="2420888"/>
          </a:xfrm>
        </p:grpSpPr>
        <p:sp>
          <p:nvSpPr>
            <p:cNvPr id="9" name="Explosion 1 8"/>
            <p:cNvSpPr/>
            <p:nvPr/>
          </p:nvSpPr>
          <p:spPr>
            <a:xfrm>
              <a:off x="3347864" y="4437112"/>
              <a:ext cx="4464496" cy="2420888"/>
            </a:xfrm>
            <a:prstGeom prst="irregularSeal1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08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065664" y="5072040"/>
              <a:ext cx="3028896" cy="1124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latin typeface="Arial" pitchFamily="34" charset="0"/>
                  <a:cs typeface="Arial" pitchFamily="34" charset="0"/>
                </a:rPr>
                <a:t>En 2015, le marché du carton ondulé = </a:t>
              </a:r>
              <a:r>
                <a:rPr lang="fr-FR" sz="2000" b="1" dirty="0">
                  <a:latin typeface="Arial" pitchFamily="34" charset="0"/>
                  <a:cs typeface="Arial" pitchFamily="34" charset="0"/>
                </a:rPr>
                <a:t>128,6Mt </a:t>
              </a:r>
              <a:r>
                <a:rPr lang="fr-FR" sz="2000" dirty="0">
                  <a:latin typeface="Arial" pitchFamily="34" charset="0"/>
                  <a:cs typeface="Arial" pitchFamily="34" charset="0"/>
                </a:rPr>
                <a:t>(prévision en 2009 = 98 Mt)</a:t>
              </a:r>
              <a:endParaRPr lang="fr-FR" sz="2000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104118" y="6333613"/>
            <a:ext cx="3571900" cy="342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fr-FR" sz="1600" i="1" dirty="0">
                <a:latin typeface="Arial" pitchFamily="34" charset="0"/>
                <a:cs typeface="Arial" pitchFamily="34" charset="0"/>
              </a:rPr>
              <a:t>Source : Graphline.com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76583F-6C25-4D49-8BBD-ED1F8AA8F4C4}"/>
              </a:ext>
            </a:extLst>
          </p:cNvPr>
          <p:cNvSpPr/>
          <p:nvPr/>
        </p:nvSpPr>
        <p:spPr>
          <a:xfrm>
            <a:off x="323528" y="4141925"/>
            <a:ext cx="2736304" cy="1665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2,82 Mt en France en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F:\TECHNOLOGIE Mai 2013\Groupe ressource 2013\Séance du 29 mai 2013\Ressources\camembert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71480"/>
            <a:ext cx="9148763" cy="5635866"/>
          </a:xfrm>
          <a:prstGeom prst="rect">
            <a:avLst/>
          </a:prstGeom>
          <a:noFill/>
        </p:spPr>
      </p:pic>
      <p:sp>
        <p:nvSpPr>
          <p:cNvPr id="5122" name="Titr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8581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984807"/>
                </a:solidFill>
                <a:latin typeface="Comic Sans MS" pitchFamily="66" charset="0"/>
              </a:rPr>
              <a:t>Consommation de papier et de </a:t>
            </a:r>
            <a: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  <a:t>carton par sorte</a:t>
            </a:r>
          </a:p>
        </p:txBody>
      </p:sp>
      <p:sp>
        <p:nvSpPr>
          <p:cNvPr id="7" name="Rectangle 6"/>
          <p:cNvSpPr/>
          <p:nvPr/>
        </p:nvSpPr>
        <p:spPr>
          <a:xfrm>
            <a:off x="5842463" y="6389554"/>
            <a:ext cx="3087255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0000"/>
              </a:lnSpc>
            </a:pPr>
            <a:r>
              <a:rPr lang="fr-FR" i="1" dirty="0">
                <a:latin typeface="Arial" pitchFamily="34" charset="0"/>
                <a:cs typeface="Arial" pitchFamily="34" charset="0"/>
              </a:rPr>
              <a:t>Source : COPACEL - INSEE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/>
          </p:cNvSpPr>
          <p:nvPr/>
        </p:nvSpPr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  <a:t>Filière de recyclage des cartons d’emballage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928662" y="857232"/>
            <a:ext cx="7851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Exemple de Veolia Propreté France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Recycling</a:t>
            </a:r>
            <a:r>
              <a:rPr lang="fr-FR" dirty="0">
                <a:latin typeface="Arial" pitchFamily="34" charset="0"/>
                <a:cs typeface="Arial" pitchFamily="34" charset="0"/>
              </a:rPr>
              <a:t> :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6201" y="6234176"/>
            <a:ext cx="4714955" cy="342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0000"/>
              </a:lnSpc>
            </a:pPr>
            <a:r>
              <a:rPr lang="fr-FR" sz="1600" i="1" dirty="0">
                <a:latin typeface="Arial" pitchFamily="34" charset="0"/>
                <a:cs typeface="Arial" pitchFamily="34" charset="0"/>
              </a:rPr>
              <a:t>Source : www.veolia-proprete.fr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Filière de recyclage du carton-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28794" y="1785926"/>
            <a:ext cx="5072098" cy="3804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èche droite 12"/>
          <p:cNvSpPr/>
          <p:nvPr/>
        </p:nvSpPr>
        <p:spPr>
          <a:xfrm>
            <a:off x="2714612" y="785794"/>
            <a:ext cx="642942" cy="42862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21"/>
          <p:cNvSpPr/>
          <p:nvPr/>
        </p:nvSpPr>
        <p:spPr>
          <a:xfrm>
            <a:off x="5786446" y="785794"/>
            <a:ext cx="642942" cy="42862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 droite 36"/>
          <p:cNvSpPr/>
          <p:nvPr/>
        </p:nvSpPr>
        <p:spPr>
          <a:xfrm rot="10800000">
            <a:off x="2786082" y="5715016"/>
            <a:ext cx="642942" cy="42862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 droite 43"/>
          <p:cNvSpPr/>
          <p:nvPr/>
        </p:nvSpPr>
        <p:spPr>
          <a:xfrm rot="10800000">
            <a:off x="5857916" y="5715016"/>
            <a:ext cx="642942" cy="42862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Flèche droite 55"/>
          <p:cNvSpPr/>
          <p:nvPr/>
        </p:nvSpPr>
        <p:spPr>
          <a:xfrm rot="5400000">
            <a:off x="7322363" y="1607331"/>
            <a:ext cx="642942" cy="42862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lèche droite 56"/>
          <p:cNvSpPr/>
          <p:nvPr/>
        </p:nvSpPr>
        <p:spPr>
          <a:xfrm rot="5400000">
            <a:off x="7322363" y="3250405"/>
            <a:ext cx="642942" cy="42862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Flèche droite 57"/>
          <p:cNvSpPr/>
          <p:nvPr/>
        </p:nvSpPr>
        <p:spPr>
          <a:xfrm rot="5400000">
            <a:off x="7322363" y="4893479"/>
            <a:ext cx="642942" cy="42862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lèche droite 67"/>
          <p:cNvSpPr/>
          <p:nvPr/>
        </p:nvSpPr>
        <p:spPr>
          <a:xfrm rot="16200000">
            <a:off x="821504" y="4464851"/>
            <a:ext cx="1500198" cy="42862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Flèche droite 74"/>
          <p:cNvSpPr/>
          <p:nvPr/>
        </p:nvSpPr>
        <p:spPr>
          <a:xfrm rot="16200000">
            <a:off x="857225" y="2000240"/>
            <a:ext cx="1428760" cy="42862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Titre 1"/>
          <p:cNvSpPr>
            <a:spLocks/>
          </p:cNvSpPr>
          <p:nvPr/>
        </p:nvSpPr>
        <p:spPr bwMode="auto">
          <a:xfrm>
            <a:off x="2786050" y="2500306"/>
            <a:ext cx="328614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  <a:t>Schéma</a:t>
            </a:r>
            <a:b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</a:br>
            <a: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  <a:t>du recyclage</a:t>
            </a:r>
          </a:p>
          <a:p>
            <a:pPr algn="ctr"/>
            <a: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  <a:t>des emballages en papier/carton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4286248" y="-71462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ym typeface="Wingdings"/>
              </a:rPr>
              <a:t></a:t>
            </a:r>
            <a:endParaRPr lang="fr-FR" sz="3600" dirty="0"/>
          </a:p>
        </p:txBody>
      </p:sp>
      <p:sp>
        <p:nvSpPr>
          <p:cNvPr id="79" name="ZoneTexte 78"/>
          <p:cNvSpPr txBox="1"/>
          <p:nvPr/>
        </p:nvSpPr>
        <p:spPr>
          <a:xfrm>
            <a:off x="7358082" y="-71462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ym typeface="Wingdings"/>
              </a:rPr>
              <a:t></a:t>
            </a:r>
            <a:endParaRPr lang="fr-FR" sz="3600" dirty="0"/>
          </a:p>
        </p:txBody>
      </p:sp>
      <p:sp>
        <p:nvSpPr>
          <p:cNvPr id="80" name="ZoneTexte 79"/>
          <p:cNvSpPr txBox="1"/>
          <p:nvPr/>
        </p:nvSpPr>
        <p:spPr>
          <a:xfrm>
            <a:off x="5929322" y="2285992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ym typeface="Wingdings"/>
              </a:rPr>
              <a:t></a:t>
            </a:r>
            <a:endParaRPr lang="fr-FR" sz="3600" dirty="0"/>
          </a:p>
        </p:txBody>
      </p:sp>
      <p:sp>
        <p:nvSpPr>
          <p:cNvPr id="81" name="ZoneTexte 80"/>
          <p:cNvSpPr txBox="1"/>
          <p:nvPr/>
        </p:nvSpPr>
        <p:spPr>
          <a:xfrm>
            <a:off x="6000760" y="3929066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ym typeface="Wingdings"/>
              </a:rPr>
              <a:t></a:t>
            </a:r>
            <a:endParaRPr lang="fr-FR" sz="3600" dirty="0"/>
          </a:p>
        </p:txBody>
      </p:sp>
      <p:sp>
        <p:nvSpPr>
          <p:cNvPr id="82" name="ZoneTexte 81"/>
          <p:cNvSpPr txBox="1"/>
          <p:nvPr/>
        </p:nvSpPr>
        <p:spPr>
          <a:xfrm>
            <a:off x="7429520" y="6354569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ym typeface="Wingdings"/>
              </a:rPr>
              <a:t></a:t>
            </a:r>
            <a:endParaRPr lang="fr-FR" sz="3600" dirty="0"/>
          </a:p>
        </p:txBody>
      </p:sp>
      <p:sp>
        <p:nvSpPr>
          <p:cNvPr id="83" name="ZoneTexte 82"/>
          <p:cNvSpPr txBox="1"/>
          <p:nvPr/>
        </p:nvSpPr>
        <p:spPr>
          <a:xfrm>
            <a:off x="4357686" y="6354569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ym typeface="Wingdings"/>
              </a:rPr>
              <a:t></a:t>
            </a:r>
            <a:endParaRPr lang="fr-FR" sz="3600" dirty="0"/>
          </a:p>
        </p:txBody>
      </p:sp>
      <p:grpSp>
        <p:nvGrpSpPr>
          <p:cNvPr id="2" name="Groupe 1"/>
          <p:cNvGrpSpPr/>
          <p:nvPr/>
        </p:nvGrpSpPr>
        <p:grpSpPr>
          <a:xfrm>
            <a:off x="285720" y="500042"/>
            <a:ext cx="2428892" cy="1000132"/>
            <a:chOff x="3500430" y="3000372"/>
            <a:chExt cx="2428892" cy="928694"/>
          </a:xfrm>
        </p:grpSpPr>
        <p:sp>
          <p:nvSpPr>
            <p:cNvPr id="3" name="Ellipse 2"/>
            <p:cNvSpPr/>
            <p:nvPr/>
          </p:nvSpPr>
          <p:spPr>
            <a:xfrm>
              <a:off x="3500430" y="3000372"/>
              <a:ext cx="2428892" cy="92869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3643306" y="3139859"/>
              <a:ext cx="2214578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Déchets</a:t>
              </a:r>
              <a:br>
                <a:rPr lang="fr-FR" dirty="0"/>
              </a:br>
              <a:r>
                <a:rPr lang="fr-FR" dirty="0"/>
                <a:t>papier/carton</a:t>
              </a: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357554" y="500042"/>
            <a:ext cx="2428892" cy="1000132"/>
            <a:chOff x="3500430" y="3000372"/>
            <a:chExt cx="2428892" cy="928694"/>
          </a:xfrm>
        </p:grpSpPr>
        <p:sp>
          <p:nvSpPr>
            <p:cNvPr id="17" name="Ellipse 16"/>
            <p:cNvSpPr/>
            <p:nvPr/>
          </p:nvSpPr>
          <p:spPr>
            <a:xfrm>
              <a:off x="3500430" y="3000372"/>
              <a:ext cx="2428892" cy="92869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3643306" y="3139859"/>
              <a:ext cx="2214578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Tri chez les producteurs</a:t>
              </a: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6429388" y="500042"/>
            <a:ext cx="2428892" cy="1000132"/>
            <a:chOff x="3500430" y="3000372"/>
            <a:chExt cx="2428892" cy="928694"/>
          </a:xfrm>
        </p:grpSpPr>
        <p:sp>
          <p:nvSpPr>
            <p:cNvPr id="20" name="Ellipse 19"/>
            <p:cNvSpPr/>
            <p:nvPr/>
          </p:nvSpPr>
          <p:spPr>
            <a:xfrm>
              <a:off x="3500430" y="3000372"/>
              <a:ext cx="2428892" cy="92869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643306" y="3000372"/>
              <a:ext cx="2214578" cy="857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Collecte et acheminement vers le centre de tri</a:t>
              </a:r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6429388" y="2143116"/>
            <a:ext cx="2428892" cy="1000132"/>
            <a:chOff x="3500430" y="3000372"/>
            <a:chExt cx="2428892" cy="928694"/>
          </a:xfrm>
        </p:grpSpPr>
        <p:sp>
          <p:nvSpPr>
            <p:cNvPr id="64" name="Ellipse 63"/>
            <p:cNvSpPr/>
            <p:nvPr/>
          </p:nvSpPr>
          <p:spPr>
            <a:xfrm>
              <a:off x="3500430" y="3000372"/>
              <a:ext cx="2428892" cy="92869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3643306" y="3071688"/>
              <a:ext cx="2214578" cy="857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Tri par famille</a:t>
              </a:r>
              <a:br>
                <a:rPr lang="fr-FR" dirty="0"/>
              </a:br>
              <a:r>
                <a:rPr lang="fr-FR" dirty="0"/>
                <a:t>et conditionnement en balles</a:t>
              </a: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6500826" y="3786190"/>
            <a:ext cx="2428892" cy="1000132"/>
            <a:chOff x="3500430" y="3000372"/>
            <a:chExt cx="2428892" cy="928694"/>
          </a:xfrm>
        </p:grpSpPr>
        <p:sp>
          <p:nvSpPr>
            <p:cNvPr id="61" name="Ellipse 60"/>
            <p:cNvSpPr/>
            <p:nvPr/>
          </p:nvSpPr>
          <p:spPr>
            <a:xfrm>
              <a:off x="3500430" y="3000372"/>
              <a:ext cx="2428892" cy="92869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3643306" y="3133043"/>
              <a:ext cx="2214578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Commercialisation du produit carton</a:t>
              </a:r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6429388" y="5429264"/>
            <a:ext cx="2428892" cy="1000132"/>
            <a:chOff x="3500430" y="3000372"/>
            <a:chExt cx="2428892" cy="928694"/>
          </a:xfrm>
        </p:grpSpPr>
        <p:sp>
          <p:nvSpPr>
            <p:cNvPr id="42" name="Ellipse 41"/>
            <p:cNvSpPr/>
            <p:nvPr/>
          </p:nvSpPr>
          <p:spPr>
            <a:xfrm>
              <a:off x="3500430" y="3000372"/>
              <a:ext cx="2428892" cy="92869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3643306" y="3071688"/>
              <a:ext cx="2214578" cy="857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Transport et/ou exportation vers les papeteries</a:t>
              </a:r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3429024" y="5429264"/>
            <a:ext cx="2428892" cy="1000132"/>
            <a:chOff x="3500430" y="3000372"/>
            <a:chExt cx="2428892" cy="928694"/>
          </a:xfrm>
        </p:grpSpPr>
        <p:sp>
          <p:nvSpPr>
            <p:cNvPr id="39" name="Ellipse 38"/>
            <p:cNvSpPr/>
            <p:nvPr/>
          </p:nvSpPr>
          <p:spPr>
            <a:xfrm>
              <a:off x="3500430" y="3000372"/>
              <a:ext cx="2428892" cy="92869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3643306" y="3139859"/>
              <a:ext cx="2214578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Fabrication de pâte à papier recyclée</a:t>
              </a:r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357190" y="5429264"/>
            <a:ext cx="2428892" cy="1000132"/>
            <a:chOff x="3500430" y="3000372"/>
            <a:chExt cx="2428892" cy="928694"/>
          </a:xfrm>
        </p:grpSpPr>
        <p:sp>
          <p:nvSpPr>
            <p:cNvPr id="35" name="Ellipse 34"/>
            <p:cNvSpPr/>
            <p:nvPr/>
          </p:nvSpPr>
          <p:spPr>
            <a:xfrm>
              <a:off x="3500430" y="3000372"/>
              <a:ext cx="2428892" cy="92869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3643306" y="3139859"/>
              <a:ext cx="2214578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Fabrication d’emballages</a:t>
              </a:r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357158" y="2928934"/>
            <a:ext cx="2428892" cy="1000132"/>
            <a:chOff x="3500430" y="3000372"/>
            <a:chExt cx="2428892" cy="928694"/>
          </a:xfrm>
        </p:grpSpPr>
        <p:sp>
          <p:nvSpPr>
            <p:cNvPr id="70" name="Ellipse 69"/>
            <p:cNvSpPr/>
            <p:nvPr/>
          </p:nvSpPr>
          <p:spPr>
            <a:xfrm>
              <a:off x="3500430" y="3000372"/>
              <a:ext cx="2428892" cy="92869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3571868" y="3254438"/>
              <a:ext cx="2214578" cy="342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Utilisation</a:t>
              </a:r>
            </a:p>
          </p:txBody>
        </p:sp>
      </p:grpSp>
      <p:sp>
        <p:nvSpPr>
          <p:cNvPr id="84" name="ZoneTexte 83"/>
          <p:cNvSpPr txBox="1"/>
          <p:nvPr/>
        </p:nvSpPr>
        <p:spPr>
          <a:xfrm>
            <a:off x="1285852" y="6354569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ym typeface="Wingdings"/>
              </a:rPr>
              <a:t>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  <p:bldP spid="37" grpId="0" animBg="1"/>
      <p:bldP spid="44" grpId="0" animBg="1"/>
      <p:bldP spid="56" grpId="0" animBg="1"/>
      <p:bldP spid="57" grpId="0" animBg="1"/>
      <p:bldP spid="58" grpId="0" animBg="1"/>
      <p:bldP spid="68" grpId="0" animBg="1"/>
      <p:bldP spid="75" grpId="0" animBg="1"/>
      <p:bldP spid="77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/>
          </p:cNvSpPr>
          <p:nvPr/>
        </p:nvSpPr>
        <p:spPr bwMode="auto">
          <a:xfrm>
            <a:off x="0" y="214295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  <a:t>Les bénéfices environnementaux</a:t>
            </a:r>
            <a:b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</a:br>
            <a: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  <a:t>du recyclage des emballages papier/carton</a:t>
            </a: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428596" y="1142984"/>
            <a:ext cx="78200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15938" indent="-342900">
              <a:buAutoNum type="arabicParenR"/>
            </a:pPr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Générer des économies :</a:t>
            </a: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428596" y="1714488"/>
          <a:ext cx="8143932" cy="2992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14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</a:t>
                      </a:r>
                      <a:r>
                        <a:rPr lang="fr-FR" sz="1400" baseline="0" dirty="0"/>
                        <a:t> t d’EMR recyclé (</a:t>
                      </a:r>
                      <a:r>
                        <a:rPr lang="fr-FR" sz="1400" b="1" baseline="0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fr-FR" sz="1400" b="1" dirty="0">
                          <a:latin typeface="Arial" pitchFamily="34" charset="0"/>
                          <a:cs typeface="Arial" pitchFamily="34" charset="0"/>
                        </a:rPr>
                        <a:t>mballages Ménagers Récupérés) </a:t>
                      </a:r>
                      <a:r>
                        <a:rPr lang="fr-FR" sz="1400" baseline="0" dirty="0"/>
                        <a:t> 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 t d’ELA recyclé</a:t>
                      </a:r>
                      <a:br>
                        <a:rPr lang="fr-FR" sz="1400" dirty="0"/>
                      </a:br>
                      <a:r>
                        <a:rPr lang="fr-FR" sz="1400" dirty="0"/>
                        <a:t>(E</a:t>
                      </a:r>
                      <a:r>
                        <a:rPr lang="fr-FR" sz="1400" b="1" dirty="0">
                          <a:latin typeface="Arial" pitchFamily="34" charset="0"/>
                          <a:cs typeface="Arial" pitchFamily="34" charset="0"/>
                        </a:rPr>
                        <a:t>mballages pour Liquides Alimentaires) 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/>
                        <a:t>Economie de bois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1,41 t de bois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1,98 t de bois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/>
                        <a:t>Economie d’eau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48,20 m</a:t>
                      </a:r>
                      <a:r>
                        <a:rPr lang="fr-FR" sz="1400" baseline="30000" dirty="0"/>
                        <a:t>3</a:t>
                      </a:r>
                      <a:r>
                        <a:rPr lang="fr-FR" sz="1400" dirty="0"/>
                        <a:t> d’eau</a:t>
                      </a:r>
                    </a:p>
                    <a:p>
                      <a:r>
                        <a:rPr kumimoji="0" lang="fr-FR" sz="1400" kern="1200" dirty="0"/>
                        <a:t>(consommation moyenne domestique = 55</a:t>
                      </a:r>
                      <a:r>
                        <a:rPr lang="fr-FR" sz="1400" dirty="0"/>
                        <a:t>m</a:t>
                      </a:r>
                      <a:r>
                        <a:rPr lang="fr-FR" sz="1400" baseline="30000" dirty="0"/>
                        <a:t>3</a:t>
                      </a:r>
                      <a:r>
                        <a:rPr kumimoji="0" lang="fr-FR" sz="1400" kern="1200" dirty="0"/>
                        <a:t>/an/hab.)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9,07</a:t>
                      </a:r>
                      <a:r>
                        <a:rPr lang="fr-FR" sz="1400" baseline="0" dirty="0"/>
                        <a:t> m</a:t>
                      </a:r>
                      <a:r>
                        <a:rPr lang="fr-FR" sz="1400" baseline="30000" dirty="0"/>
                        <a:t>3</a:t>
                      </a:r>
                      <a:r>
                        <a:rPr lang="fr-FR" sz="1400" baseline="0" dirty="0"/>
                        <a:t> d’eau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/>
                        <a:t>Economie </a:t>
                      </a:r>
                      <a:r>
                        <a:rPr lang="fr-FR" sz="1400"/>
                        <a:t>d’énergie électrique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10,25 </a:t>
                      </a:r>
                      <a:r>
                        <a:rPr lang="fr-FR" sz="1400" dirty="0" err="1"/>
                        <a:t>MWh</a:t>
                      </a:r>
                      <a:r>
                        <a:rPr lang="fr-FR" sz="1400" dirty="0"/>
                        <a:t> d’énergie</a:t>
                      </a:r>
                    </a:p>
                    <a:p>
                      <a:r>
                        <a:rPr kumimoji="0" lang="fr-FR" sz="1400" kern="1200" dirty="0"/>
                        <a:t>(consommation moyenne au domicile = 10,3 </a:t>
                      </a:r>
                      <a:r>
                        <a:rPr kumimoji="0" lang="fr-FR" sz="1400" kern="1200" dirty="0" err="1"/>
                        <a:t>MWh</a:t>
                      </a:r>
                      <a:r>
                        <a:rPr kumimoji="0" lang="fr-FR" sz="1400" kern="1200" dirty="0"/>
                        <a:t>/an/hab.)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4,02 </a:t>
                      </a:r>
                      <a:r>
                        <a:rPr lang="fr-FR" sz="1400" dirty="0" err="1"/>
                        <a:t>MWh</a:t>
                      </a:r>
                      <a:r>
                        <a:rPr lang="fr-FR" sz="1400" dirty="0"/>
                        <a:t> d’énergie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395313" y="4764014"/>
            <a:ext cx="817721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15938" indent="-342900"/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2) Limiter l’impact sur l’effet de serre :</a:t>
            </a:r>
          </a:p>
          <a:p>
            <a:pPr marL="179388"/>
            <a:endParaRPr lang="fr-FR" sz="1600" dirty="0"/>
          </a:p>
          <a:p>
            <a:pPr marL="179388"/>
            <a:r>
              <a:rPr lang="fr-FR" sz="1600" dirty="0">
                <a:latin typeface="Calibri" pitchFamily="34" charset="0"/>
              </a:rPr>
              <a:t>1 tonne de </a:t>
            </a:r>
            <a:r>
              <a:rPr lang="fr-FR" sz="1600" b="1" dirty="0">
                <a:latin typeface="Calibri" pitchFamily="34" charset="0"/>
              </a:rPr>
              <a:t>papier-carton recyclé</a:t>
            </a:r>
            <a:r>
              <a:rPr lang="fr-FR" sz="1600" dirty="0">
                <a:latin typeface="Calibri" pitchFamily="34" charset="0"/>
              </a:rPr>
              <a:t> permet de diminuer les rejets de 0,04 t </a:t>
            </a:r>
            <a:r>
              <a:rPr lang="fr-FR" sz="1600" dirty="0" err="1">
                <a:latin typeface="Calibri" pitchFamily="34" charset="0"/>
              </a:rPr>
              <a:t>éq</a:t>
            </a:r>
            <a:r>
              <a:rPr lang="fr-FR" sz="1600" dirty="0">
                <a:latin typeface="Calibri" pitchFamily="34" charset="0"/>
              </a:rPr>
              <a:t> CO</a:t>
            </a:r>
            <a:r>
              <a:rPr lang="fr-FR" sz="1600" baseline="-25000" dirty="0">
                <a:latin typeface="Calibri" pitchFamily="34" charset="0"/>
              </a:rPr>
              <a:t>2</a:t>
            </a:r>
            <a:r>
              <a:rPr lang="fr-FR" sz="1600" dirty="0">
                <a:latin typeface="Calibri" pitchFamily="34" charset="0"/>
              </a:rPr>
              <a:t>. </a:t>
            </a:r>
          </a:p>
          <a:p>
            <a:pPr marL="179388"/>
            <a:r>
              <a:rPr lang="fr-FR" sz="1600" dirty="0">
                <a:latin typeface="Calibri" pitchFamily="34" charset="0"/>
              </a:rPr>
              <a:t>1 tonne de </a:t>
            </a:r>
            <a:r>
              <a:rPr lang="fr-FR" sz="1600" b="1" dirty="0">
                <a:latin typeface="Calibri" pitchFamily="34" charset="0"/>
              </a:rPr>
              <a:t>briques recyclées</a:t>
            </a:r>
            <a:r>
              <a:rPr lang="fr-FR" sz="1600" dirty="0">
                <a:latin typeface="Calibri" pitchFamily="34" charset="0"/>
              </a:rPr>
              <a:t> permet de diminuer les rejets de 0,13 t </a:t>
            </a:r>
            <a:r>
              <a:rPr lang="fr-FR" sz="1600" dirty="0" err="1">
                <a:latin typeface="Calibri" pitchFamily="34" charset="0"/>
              </a:rPr>
              <a:t>éq</a:t>
            </a:r>
            <a:r>
              <a:rPr lang="fr-FR" sz="1600" dirty="0">
                <a:latin typeface="Calibri" pitchFamily="34" charset="0"/>
              </a:rPr>
              <a:t> CO</a:t>
            </a:r>
            <a:r>
              <a:rPr lang="fr-FR" sz="1600" baseline="-25000" dirty="0">
                <a:latin typeface="Calibri" pitchFamily="34" charset="0"/>
              </a:rPr>
              <a:t>2</a:t>
            </a:r>
            <a:r>
              <a:rPr lang="fr-FR" sz="1600" dirty="0">
                <a:latin typeface="Calibri" pitchFamily="34" charset="0"/>
              </a:rPr>
              <a:t>. </a:t>
            </a:r>
          </a:p>
          <a:p>
            <a:pPr marL="179388"/>
            <a:endParaRPr lang="fr-FR" sz="1600" dirty="0">
              <a:latin typeface="Calibri" pitchFamily="34" charset="0"/>
            </a:endParaRPr>
          </a:p>
          <a:p>
            <a:pPr marL="4037013" indent="-901700"/>
            <a:r>
              <a:rPr lang="fr-FR" sz="1600" u="sng" dirty="0">
                <a:latin typeface="Calibri" pitchFamily="34" charset="0"/>
              </a:rPr>
              <a:t>Remarque : </a:t>
            </a:r>
            <a:r>
              <a:rPr lang="fr-FR" sz="1600" dirty="0">
                <a:latin typeface="Calibri" pitchFamily="34" charset="0"/>
              </a:rPr>
              <a:t>les rejets de gaz à effet de serre sont exprimés    </a:t>
            </a:r>
          </a:p>
          <a:p>
            <a:pPr marL="4037013" indent="-901700"/>
            <a:r>
              <a:rPr lang="fr-FR" sz="1600" dirty="0">
                <a:latin typeface="Calibri" pitchFamily="34" charset="0"/>
              </a:rPr>
              <a:t>                      en t </a:t>
            </a:r>
            <a:r>
              <a:rPr lang="fr-FR" sz="1600" dirty="0" err="1">
                <a:latin typeface="Calibri" pitchFamily="34" charset="0"/>
              </a:rPr>
              <a:t>éq</a:t>
            </a:r>
            <a:r>
              <a:rPr lang="fr-FR" sz="1600" dirty="0">
                <a:latin typeface="Calibri" pitchFamily="34" charset="0"/>
              </a:rPr>
              <a:t> CO</a:t>
            </a:r>
            <a:r>
              <a:rPr lang="fr-FR" sz="1600" baseline="-25000" dirty="0">
                <a:latin typeface="Calibri" pitchFamily="34" charset="0"/>
              </a:rPr>
              <a:t>2</a:t>
            </a:r>
            <a:r>
              <a:rPr lang="fr-FR" sz="1600" dirty="0">
                <a:latin typeface="Calibri" pitchFamily="34" charset="0"/>
              </a:rPr>
              <a:t> (tonnes équivalent CO</a:t>
            </a:r>
            <a:r>
              <a:rPr lang="fr-FR" sz="1600" baseline="-25000" dirty="0">
                <a:latin typeface="Calibri" pitchFamily="34" charset="0"/>
              </a:rPr>
              <a:t>2</a:t>
            </a:r>
            <a:r>
              <a:rPr lang="fr-FR" sz="1600" dirty="0">
                <a:latin typeface="Calibri" pitchFamily="34" charset="0"/>
              </a:rPr>
              <a:t>).</a:t>
            </a:r>
          </a:p>
          <a:p>
            <a:pPr marL="515938" indent="-342900"/>
            <a:endParaRPr lang="fr-FR" sz="24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/>
          </p:cNvSpPr>
          <p:nvPr/>
        </p:nvSpPr>
        <p:spPr bwMode="auto">
          <a:xfrm>
            <a:off x="0" y="214295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2800" b="1" dirty="0">
                <a:solidFill>
                  <a:srgbClr val="984807"/>
                </a:solidFill>
                <a:latin typeface="Comic Sans MS" pitchFamily="66" charset="0"/>
              </a:rPr>
              <a:t>Remarques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928662" y="2428868"/>
            <a:ext cx="78517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La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 valorisation énergétique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/>
              <a:t>représente 4 % de l’élimination de ce type de déchet. Elle </a:t>
            </a:r>
            <a:r>
              <a:rPr lang="fr-FR" dirty="0">
                <a:latin typeface="Arial" pitchFamily="34" charset="0"/>
                <a:cs typeface="Arial" pitchFamily="34" charset="0"/>
              </a:rPr>
              <a:t>consiste à incinérer les déchets de papier-carton afin de récupérer de l'énergie utilisable en chaleur ou électricité.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Cette filière est </a:t>
            </a:r>
            <a:r>
              <a:rPr lang="fr-FR" dirty="0"/>
              <a:t>réservée aux papiers dont la qualité est insuffisante pour permettre le recyclage matière ou dont l'éloignement des papeteries est trop important pour assurer une rentabilité suffisante du recyclage. </a:t>
            </a:r>
            <a:endParaRPr lang="fr-FR" dirty="0">
              <a:latin typeface="Calibri" pitchFamily="34" charset="0"/>
            </a:endParaRPr>
          </a:p>
        </p:txBody>
      </p:sp>
      <p:sp>
        <p:nvSpPr>
          <p:cNvPr id="10" name="Oval 28"/>
          <p:cNvSpPr>
            <a:spLocks noChangeArrowheads="1"/>
          </p:cNvSpPr>
          <p:nvPr/>
        </p:nvSpPr>
        <p:spPr bwMode="auto">
          <a:xfrm>
            <a:off x="571472" y="1392224"/>
            <a:ext cx="107950" cy="1079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Oval 28"/>
          <p:cNvSpPr>
            <a:spLocks noChangeArrowheads="1"/>
          </p:cNvSpPr>
          <p:nvPr/>
        </p:nvSpPr>
        <p:spPr bwMode="auto">
          <a:xfrm>
            <a:off x="571472" y="2571744"/>
            <a:ext cx="107950" cy="1079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928662" y="1211033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</a:t>
            </a:r>
            <a:r>
              <a:rPr lang="fr-FR" b="1" dirty="0"/>
              <a:t>valorisation matière </a:t>
            </a:r>
            <a:r>
              <a:rPr lang="fr-FR" dirty="0"/>
              <a:t>du papier-carton représente  90% de l’élimination de ce type de déchet.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2079</TotalTime>
  <Words>389</Words>
  <Application>Microsoft Office PowerPoint</Application>
  <PresentationFormat>Affichage à l'écran (4:3)</PresentationFormat>
  <Paragraphs>72</Paragraphs>
  <Slides>9</Slides>
  <Notes>2</Notes>
  <HiddenSlides>0</HiddenSlides>
  <MMClips>2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Comic Sans MS</vt:lpstr>
      <vt:lpstr>Lucida Sans Unicode</vt:lpstr>
      <vt:lpstr>Verdana</vt:lpstr>
      <vt:lpstr>Wingdings</vt:lpstr>
      <vt:lpstr>Wingdings 2</vt:lpstr>
      <vt:lpstr>Wingdings 3</vt:lpstr>
      <vt:lpstr>Rotonde</vt:lpstr>
      <vt:lpstr>Recyclage  du papier/carton dans le monde</vt:lpstr>
      <vt:lpstr>4 vérités sur le papier</vt:lpstr>
      <vt:lpstr>Usages du papier et du carton</vt:lpstr>
      <vt:lpstr>Présentation PowerPoint</vt:lpstr>
      <vt:lpstr>Consommation de papier et de carton par sorte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BOUILLER Sébastien</dc:creator>
  <cp:lastModifiedBy>baptiste</cp:lastModifiedBy>
  <cp:revision>180</cp:revision>
  <dcterms:created xsi:type="dcterms:W3CDTF">2010-04-11T11:23:20Z</dcterms:created>
  <dcterms:modified xsi:type="dcterms:W3CDTF">2019-11-01T10:34:07Z</dcterms:modified>
</cp:coreProperties>
</file>